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0A75A-9CF8-46BD-AF87-285721AD09E6}" type="datetimeFigureOut">
              <a:rPr lang="ru-RU" smtClean="0"/>
              <a:pPr/>
              <a:t>06.11.2013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282D6-1F22-41C8-976D-DBF8583413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0A75A-9CF8-46BD-AF87-285721AD09E6}" type="datetimeFigureOut">
              <a:rPr lang="ru-RU" smtClean="0"/>
              <a:pPr/>
              <a:t>06.11.2013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282D6-1F22-41C8-976D-DBF8583413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0A75A-9CF8-46BD-AF87-285721AD09E6}" type="datetimeFigureOut">
              <a:rPr lang="ru-RU" smtClean="0"/>
              <a:pPr/>
              <a:t>06.11.2013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282D6-1F22-41C8-976D-DBF8583413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0A75A-9CF8-46BD-AF87-285721AD09E6}" type="datetimeFigureOut">
              <a:rPr lang="ru-RU" smtClean="0"/>
              <a:pPr/>
              <a:t>06.11.2013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282D6-1F22-41C8-976D-DBF8583413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0A75A-9CF8-46BD-AF87-285721AD09E6}" type="datetimeFigureOut">
              <a:rPr lang="ru-RU" smtClean="0"/>
              <a:pPr/>
              <a:t>06.11.2013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282D6-1F22-41C8-976D-DBF8583413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0A75A-9CF8-46BD-AF87-285721AD09E6}" type="datetimeFigureOut">
              <a:rPr lang="ru-RU" smtClean="0"/>
              <a:pPr/>
              <a:t>06.11.2013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282D6-1F22-41C8-976D-DBF8583413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0A75A-9CF8-46BD-AF87-285721AD09E6}" type="datetimeFigureOut">
              <a:rPr lang="ru-RU" smtClean="0"/>
              <a:pPr/>
              <a:t>06.11.2013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282D6-1F22-41C8-976D-DBF8583413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0A75A-9CF8-46BD-AF87-285721AD09E6}" type="datetimeFigureOut">
              <a:rPr lang="ru-RU" smtClean="0"/>
              <a:pPr/>
              <a:t>06.11.2013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282D6-1F22-41C8-976D-DBF8583413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0A75A-9CF8-46BD-AF87-285721AD09E6}" type="datetimeFigureOut">
              <a:rPr lang="ru-RU" smtClean="0"/>
              <a:pPr/>
              <a:t>06.11.2013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282D6-1F22-41C8-976D-DBF8583413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0A75A-9CF8-46BD-AF87-285721AD09E6}" type="datetimeFigureOut">
              <a:rPr lang="ru-RU" smtClean="0"/>
              <a:pPr/>
              <a:t>06.11.2013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282D6-1F22-41C8-976D-DBF8583413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0A75A-9CF8-46BD-AF87-285721AD09E6}" type="datetimeFigureOut">
              <a:rPr lang="ru-RU" smtClean="0"/>
              <a:pPr/>
              <a:t>06.11.2013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282D6-1F22-41C8-976D-DBF8583413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83000"/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40A75A-9CF8-46BD-AF87-285721AD09E6}" type="datetimeFigureOut">
              <a:rPr lang="ru-RU" smtClean="0"/>
              <a:pPr/>
              <a:t>06.11.2013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282D6-1F22-41C8-976D-DBF85834132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28801"/>
            <a:ext cx="7772400" cy="1800199"/>
          </a:xfrm>
        </p:spPr>
        <p:txBody>
          <a:bodyPr>
            <a:normAutofit/>
          </a:bodyPr>
          <a:lstStyle/>
          <a:p>
            <a:r>
              <a:rPr lang="kk-KZ" sz="8000" dirty="0" smtClean="0"/>
              <a:t>Шешендік өнер</a:t>
            </a:r>
            <a:endParaRPr lang="ru-RU" sz="8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789040"/>
            <a:ext cx="6400800" cy="1849760"/>
          </a:xfrm>
        </p:spPr>
        <p:txBody>
          <a:bodyPr>
            <a:normAutofit/>
          </a:bodyPr>
          <a:lstStyle/>
          <a:p>
            <a:r>
              <a:rPr lang="kk-KZ" sz="4000" dirty="0" smtClean="0">
                <a:solidFill>
                  <a:schemeClr val="bg1"/>
                </a:solidFill>
              </a:rPr>
              <a:t>Байдалы Бекшеұлы</a:t>
            </a:r>
          </a:p>
          <a:p>
            <a:r>
              <a:rPr lang="en-US" sz="4000" dirty="0" smtClean="0">
                <a:solidFill>
                  <a:schemeClr val="bg1"/>
                </a:solidFill>
              </a:rPr>
              <a:t>(1725-1820)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6000"/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/>
          </a:bodyPr>
          <a:lstStyle/>
          <a:p>
            <a:r>
              <a:rPr lang="ru-RU" sz="2400" b="1" dirty="0" err="1">
                <a:cs typeface="Times New Roman" pitchFamily="18" charset="0"/>
              </a:rPr>
              <a:t>Шешендік</a:t>
            </a:r>
            <a:r>
              <a:rPr lang="ru-RU" sz="2400" b="1" dirty="0">
                <a:cs typeface="Times New Roman" pitchFamily="18" charset="0"/>
              </a:rPr>
              <a:t> </a:t>
            </a:r>
            <a:r>
              <a:rPr lang="ru-RU" sz="2400" b="1" dirty="0" err="1">
                <a:cs typeface="Times New Roman" pitchFamily="18" charset="0"/>
              </a:rPr>
              <a:t>сөз, шешендік</a:t>
            </a:r>
            <a:r>
              <a:rPr lang="ru-RU" sz="2400" b="1" dirty="0">
                <a:cs typeface="Times New Roman" pitchFamily="18" charset="0"/>
              </a:rPr>
              <a:t> </a:t>
            </a:r>
            <a:r>
              <a:rPr lang="ru-RU" sz="2400" b="1" dirty="0" err="1">
                <a:cs typeface="Times New Roman" pitchFamily="18" charset="0"/>
              </a:rPr>
              <a:t>өнер </a:t>
            </a:r>
            <a:r>
              <a:rPr lang="ru-RU" sz="2400" b="1" dirty="0">
                <a:cs typeface="Times New Roman" pitchFamily="18" charset="0"/>
              </a:rPr>
              <a:t>- </a:t>
            </a:r>
            <a:r>
              <a:rPr lang="ru-RU" sz="2400" b="1" dirty="0" err="1">
                <a:cs typeface="Times New Roman" pitchFamily="18" charset="0"/>
              </a:rPr>
              <a:t>өнердің кәусар туындысы</a:t>
            </a:r>
            <a:r>
              <a:rPr lang="ru-RU" sz="2400" b="1" dirty="0">
                <a:cs typeface="Times New Roman" pitchFamily="18" charset="0"/>
              </a:rPr>
              <a:t>. </a:t>
            </a:r>
            <a:r>
              <a:rPr lang="ru-RU" sz="2400" b="1" dirty="0" err="1">
                <a:cs typeface="Times New Roman" pitchFamily="18" charset="0"/>
              </a:rPr>
              <a:t>Ол</a:t>
            </a:r>
            <a:r>
              <a:rPr lang="ru-RU" sz="2400" b="1" dirty="0">
                <a:cs typeface="Times New Roman" pitchFamily="18" charset="0"/>
              </a:rPr>
              <a:t> </a:t>
            </a:r>
            <a:r>
              <a:rPr lang="ru-RU" sz="2400" b="1" dirty="0" err="1">
                <a:cs typeface="Times New Roman" pitchFamily="18" charset="0"/>
              </a:rPr>
              <a:t>халық өмірінің терең және мөлдір қайнарынан шымырлап</a:t>
            </a:r>
            <a:r>
              <a:rPr lang="ru-RU" sz="2400" b="1" dirty="0">
                <a:cs typeface="Times New Roman" pitchFamily="18" charset="0"/>
              </a:rPr>
              <a:t> </a:t>
            </a:r>
            <a:r>
              <a:rPr lang="ru-RU" sz="2400" b="1" dirty="0" err="1">
                <a:cs typeface="Times New Roman" pitchFamily="18" charset="0"/>
              </a:rPr>
              <a:t>шығып, халқымыздың  рухани</a:t>
            </a:r>
            <a:r>
              <a:rPr lang="ru-RU" sz="2400" b="1" dirty="0">
                <a:cs typeface="Times New Roman" pitchFamily="18" charset="0"/>
              </a:rPr>
              <a:t> </a:t>
            </a:r>
            <a:r>
              <a:rPr lang="ru-RU" sz="2400" b="1" dirty="0" err="1">
                <a:cs typeface="Times New Roman" pitchFamily="18" charset="0"/>
              </a:rPr>
              <a:t>сусынына</a:t>
            </a:r>
            <a:r>
              <a:rPr lang="ru-RU" sz="2400" b="1" dirty="0">
                <a:cs typeface="Times New Roman" pitchFamily="18" charset="0"/>
              </a:rPr>
              <a:t> </a:t>
            </a:r>
            <a:r>
              <a:rPr lang="ru-RU" sz="2400" b="1" dirty="0" err="1" smtClean="0">
                <a:cs typeface="Times New Roman" pitchFamily="18" charset="0"/>
              </a:rPr>
              <a:t>айналды</a:t>
            </a:r>
            <a:r>
              <a:rPr lang="en-US" sz="2400" b="1" dirty="0" smtClean="0">
                <a:cs typeface="Times New Roman" pitchFamily="18" charset="0"/>
              </a:rPr>
              <a:t>.</a:t>
            </a:r>
          </a:p>
          <a:p>
            <a:r>
              <a:rPr lang="ru-RU" sz="2400" b="1" dirty="0" err="1">
                <a:cs typeface="Times New Roman" pitchFamily="18" charset="0"/>
              </a:rPr>
              <a:t>Шешендік</a:t>
            </a:r>
            <a:r>
              <a:rPr lang="ru-RU" sz="2400" b="1" dirty="0">
                <a:cs typeface="Times New Roman" pitchFamily="18" charset="0"/>
              </a:rPr>
              <a:t> </a:t>
            </a:r>
            <a:r>
              <a:rPr lang="ru-RU" sz="2400" b="1" dirty="0" err="1">
                <a:cs typeface="Times New Roman" pitchFamily="18" charset="0"/>
              </a:rPr>
              <a:t>сөздер </a:t>
            </a:r>
            <a:r>
              <a:rPr lang="ru-RU" sz="2400" b="1" dirty="0">
                <a:cs typeface="Times New Roman" pitchFamily="18" charset="0"/>
              </a:rPr>
              <a:t>- </a:t>
            </a:r>
            <a:r>
              <a:rPr lang="ru-RU" sz="2400" b="1" dirty="0" err="1">
                <a:cs typeface="Times New Roman" pitchFamily="18" charset="0"/>
              </a:rPr>
              <a:t>көлемі жағынан қысқа </a:t>
            </a:r>
            <a:r>
              <a:rPr lang="ru-RU" sz="2400" b="1" dirty="0">
                <a:cs typeface="Times New Roman" pitchFamily="18" charset="0"/>
              </a:rPr>
              <a:t>да </a:t>
            </a:r>
            <a:r>
              <a:rPr lang="ru-RU" sz="2400" b="1" dirty="0" err="1">
                <a:cs typeface="Times New Roman" pitchFamily="18" charset="0"/>
              </a:rPr>
              <a:t>болса</a:t>
            </a:r>
            <a:r>
              <a:rPr lang="ru-RU" sz="2400" b="1" dirty="0">
                <a:cs typeface="Times New Roman" pitchFamily="18" charset="0"/>
              </a:rPr>
              <a:t>, </a:t>
            </a:r>
            <a:r>
              <a:rPr lang="ru-RU" sz="2400" b="1" dirty="0" err="1">
                <a:cs typeface="Times New Roman" pitchFamily="18" charset="0"/>
              </a:rPr>
              <a:t>қисынды да</a:t>
            </a:r>
            <a:r>
              <a:rPr lang="ru-RU" sz="2400" b="1" dirty="0">
                <a:cs typeface="Times New Roman" pitchFamily="18" charset="0"/>
              </a:rPr>
              <a:t> </a:t>
            </a:r>
            <a:r>
              <a:rPr lang="ru-RU" sz="2400" b="1" dirty="0" err="1">
                <a:cs typeface="Times New Roman" pitchFamily="18" charset="0"/>
              </a:rPr>
              <a:t>өткір</a:t>
            </a:r>
            <a:r>
              <a:rPr lang="ru-RU" sz="2400" b="1" dirty="0">
                <a:cs typeface="Times New Roman" pitchFamily="18" charset="0"/>
              </a:rPr>
              <a:t>, </a:t>
            </a:r>
            <a:r>
              <a:rPr lang="ru-RU" sz="2400" b="1" dirty="0" err="1">
                <a:cs typeface="Times New Roman" pitchFamily="18" charset="0"/>
              </a:rPr>
              <a:t>ақиқат өмірдің айнасы</a:t>
            </a:r>
            <a:r>
              <a:rPr lang="ru-RU" sz="2400" b="1" dirty="0">
                <a:cs typeface="Times New Roman" pitchFamily="18" charset="0"/>
              </a:rPr>
              <a:t>, </a:t>
            </a:r>
            <a:r>
              <a:rPr lang="ru-RU" sz="2400" b="1" dirty="0" err="1">
                <a:cs typeface="Times New Roman" pitchFamily="18" charset="0"/>
              </a:rPr>
              <a:t>халқымыздың көркем тарихы</a:t>
            </a:r>
            <a:r>
              <a:rPr lang="ru-RU" sz="2400" b="1" dirty="0">
                <a:cs typeface="Times New Roman" pitchFamily="18" charset="0"/>
              </a:rPr>
              <a:t>. </a:t>
            </a:r>
            <a:r>
              <a:rPr lang="ru-RU" sz="2400" b="1" dirty="0" err="1">
                <a:cs typeface="Times New Roman" pitchFamily="18" charset="0"/>
              </a:rPr>
              <a:t>Қазақтың шешендік</a:t>
            </a:r>
            <a:r>
              <a:rPr lang="ru-RU" sz="2400" b="1" dirty="0">
                <a:cs typeface="Times New Roman" pitchFamily="18" charset="0"/>
              </a:rPr>
              <a:t> </a:t>
            </a:r>
            <a:r>
              <a:rPr lang="ru-RU" sz="2400" b="1" dirty="0" err="1">
                <a:cs typeface="Times New Roman" pitchFamily="18" charset="0"/>
              </a:rPr>
              <a:t>сөздері жиналып</a:t>
            </a:r>
            <a:r>
              <a:rPr lang="ru-RU" sz="2400" b="1" dirty="0">
                <a:cs typeface="Times New Roman" pitchFamily="18" charset="0"/>
              </a:rPr>
              <a:t> </a:t>
            </a:r>
            <a:r>
              <a:rPr lang="ru-RU" sz="2400" b="1" dirty="0" err="1">
                <a:cs typeface="Times New Roman" pitchFamily="18" charset="0"/>
              </a:rPr>
              <a:t>зерттеуден</a:t>
            </a:r>
            <a:r>
              <a:rPr lang="ru-RU" sz="2400" b="1" dirty="0">
                <a:cs typeface="Times New Roman" pitchFamily="18" charset="0"/>
              </a:rPr>
              <a:t> кем де, </a:t>
            </a:r>
            <a:r>
              <a:rPr lang="ru-RU" sz="2400" b="1" dirty="0" err="1">
                <a:cs typeface="Times New Roman" pitchFamily="18" charset="0"/>
              </a:rPr>
              <a:t>кедей</a:t>
            </a:r>
            <a:r>
              <a:rPr lang="ru-RU" sz="2400" b="1" dirty="0">
                <a:cs typeface="Times New Roman" pitchFamily="18" charset="0"/>
              </a:rPr>
              <a:t> де </a:t>
            </a:r>
            <a:r>
              <a:rPr lang="ru-RU" sz="2400" b="1" dirty="0" err="1">
                <a:cs typeface="Times New Roman" pitchFamily="18" charset="0"/>
              </a:rPr>
              <a:t>емес</a:t>
            </a:r>
            <a:r>
              <a:rPr lang="ru-RU" sz="2400" b="1" dirty="0">
                <a:cs typeface="Times New Roman" pitchFamily="18" charset="0"/>
              </a:rPr>
              <a:t>. </a:t>
            </a:r>
            <a:r>
              <a:rPr lang="ru-RU" sz="2400" b="1" dirty="0" err="1">
                <a:cs typeface="Times New Roman" pitchFamily="18" charset="0"/>
              </a:rPr>
              <a:t>Бұл ретте</a:t>
            </a:r>
            <a:r>
              <a:rPr lang="ru-RU" sz="2400" b="1" dirty="0">
                <a:cs typeface="Times New Roman" pitchFamily="18" charset="0"/>
              </a:rPr>
              <a:t> </a:t>
            </a:r>
            <a:r>
              <a:rPr lang="ru-RU" sz="2400" b="1" dirty="0" err="1">
                <a:cs typeface="Times New Roman" pitchFamily="18" charset="0"/>
              </a:rPr>
              <a:t>тапқырлық нақыл сөздерін жинап</a:t>
            </a:r>
            <a:r>
              <a:rPr lang="ru-RU" sz="2400" b="1" dirty="0">
                <a:cs typeface="Times New Roman" pitchFamily="18" charset="0"/>
              </a:rPr>
              <a:t> </a:t>
            </a:r>
            <a:r>
              <a:rPr lang="ru-RU" sz="2400" b="1" dirty="0" err="1">
                <a:cs typeface="Times New Roman" pitchFamily="18" charset="0"/>
              </a:rPr>
              <a:t>жариялаушы</a:t>
            </a:r>
            <a:r>
              <a:rPr lang="ru-RU" sz="2400" b="1" dirty="0">
                <a:cs typeface="Times New Roman" pitchFamily="18" charset="0"/>
              </a:rPr>
              <a:t> </a:t>
            </a:r>
            <a:r>
              <a:rPr lang="ru-RU" sz="2400" b="1" dirty="0" err="1">
                <a:cs typeface="Times New Roman" pitchFamily="18" charset="0"/>
              </a:rPr>
              <a:t>ғылымдардың бірі</a:t>
            </a:r>
            <a:r>
              <a:rPr lang="ru-RU" sz="2400" b="1" dirty="0">
                <a:cs typeface="Times New Roman" pitchFamily="18" charset="0"/>
              </a:rPr>
              <a:t> - </a:t>
            </a:r>
            <a:r>
              <a:rPr lang="ru-RU" sz="2400" b="1" dirty="0" err="1">
                <a:cs typeface="Times New Roman" pitchFamily="18" charset="0"/>
              </a:rPr>
              <a:t>Ыбырай</a:t>
            </a:r>
            <a:r>
              <a:rPr lang="ru-RU" sz="2400" b="1" dirty="0">
                <a:cs typeface="Times New Roman" pitchFamily="18" charset="0"/>
              </a:rPr>
              <a:t> </a:t>
            </a:r>
            <a:r>
              <a:rPr lang="ru-RU" sz="2400" b="1" dirty="0" err="1" smtClean="0">
                <a:cs typeface="Times New Roman" pitchFamily="18" charset="0"/>
              </a:rPr>
              <a:t>Алтынсарин</a:t>
            </a:r>
            <a:endParaRPr lang="en-US" sz="2400" b="1" dirty="0" smtClean="0">
              <a:cs typeface="Times New Roman" pitchFamily="18" charset="0"/>
            </a:endParaRPr>
          </a:p>
          <a:p>
            <a:r>
              <a:rPr lang="ru-RU" sz="2400" b="1" dirty="0" err="1">
                <a:cs typeface="Times New Roman" pitchFamily="18" charset="0"/>
              </a:rPr>
              <a:t>Шешендік</a:t>
            </a:r>
            <a:r>
              <a:rPr lang="ru-RU" sz="2400" b="1" dirty="0">
                <a:cs typeface="Times New Roman" pitchFamily="18" charset="0"/>
              </a:rPr>
              <a:t> </a:t>
            </a:r>
            <a:r>
              <a:rPr lang="ru-RU" sz="2400" b="1" dirty="0" err="1">
                <a:cs typeface="Times New Roman" pitchFamily="18" charset="0"/>
              </a:rPr>
              <a:t>сөздің тәрбиелік мәнін дұрыс түсінген ұлы ағартушы, </a:t>
            </a:r>
            <a:r>
              <a:rPr lang="ru-RU" sz="2400" b="1" dirty="0">
                <a:cs typeface="Times New Roman" pitchFamily="18" charset="0"/>
              </a:rPr>
              <a:t>оны </a:t>
            </a:r>
            <a:r>
              <a:rPr lang="ru-RU" sz="2400" b="1" dirty="0" err="1">
                <a:cs typeface="Times New Roman" pitchFamily="18" charset="0"/>
              </a:rPr>
              <a:t>кезінде</a:t>
            </a:r>
            <a:r>
              <a:rPr lang="ru-RU" sz="2400" b="1" dirty="0">
                <a:cs typeface="Times New Roman" pitchFamily="18" charset="0"/>
              </a:rPr>
              <a:t> </a:t>
            </a:r>
            <a:r>
              <a:rPr lang="ru-RU" sz="2400" b="1" dirty="0" err="1">
                <a:cs typeface="Times New Roman" pitchFamily="18" charset="0"/>
              </a:rPr>
              <a:t>өзінің педагогикалық ұлағатты ісіне</a:t>
            </a:r>
            <a:r>
              <a:rPr lang="ru-RU" sz="2400" b="1" dirty="0">
                <a:cs typeface="Times New Roman" pitchFamily="18" charset="0"/>
              </a:rPr>
              <a:t> </a:t>
            </a:r>
            <a:r>
              <a:rPr lang="ru-RU" sz="2400" b="1" dirty="0" err="1">
                <a:cs typeface="Times New Roman" pitchFamily="18" charset="0"/>
              </a:rPr>
              <a:t>пайдалана</a:t>
            </a:r>
            <a:r>
              <a:rPr lang="ru-RU" sz="2400" b="1" dirty="0">
                <a:cs typeface="Times New Roman" pitchFamily="18" charset="0"/>
              </a:rPr>
              <a:t> </a:t>
            </a:r>
            <a:r>
              <a:rPr lang="ru-RU" sz="2400" b="1" dirty="0" err="1">
                <a:cs typeface="Times New Roman" pitchFamily="18" charset="0"/>
              </a:rPr>
              <a:t>білген</a:t>
            </a:r>
            <a:r>
              <a:rPr lang="ru-RU" sz="2400" b="1" dirty="0">
                <a:cs typeface="Times New Roman" pitchFamily="18" charset="0"/>
              </a:rPr>
              <a:t>. </a:t>
            </a:r>
            <a:r>
              <a:rPr lang="ru-RU" sz="2400" b="1" dirty="0" err="1">
                <a:cs typeface="Times New Roman" pitchFamily="18" charset="0"/>
              </a:rPr>
              <a:t>Шешендік</a:t>
            </a:r>
            <a:r>
              <a:rPr lang="ru-RU" sz="2400" b="1" dirty="0">
                <a:cs typeface="Times New Roman" pitchFamily="18" charset="0"/>
              </a:rPr>
              <a:t> </a:t>
            </a:r>
            <a:r>
              <a:rPr lang="ru-RU" sz="2400" b="1" dirty="0" err="1">
                <a:cs typeface="Times New Roman" pitchFamily="18" charset="0"/>
              </a:rPr>
              <a:t>сөздерді ауыз</a:t>
            </a:r>
            <a:r>
              <a:rPr lang="ru-RU" sz="2400" b="1" dirty="0">
                <a:cs typeface="Times New Roman" pitchFamily="18" charset="0"/>
              </a:rPr>
              <a:t> </a:t>
            </a:r>
            <a:r>
              <a:rPr lang="ru-RU" sz="2400" b="1" dirty="0" err="1">
                <a:cs typeface="Times New Roman" pitchFamily="18" charset="0"/>
              </a:rPr>
              <a:t>әдебиетінің бір</a:t>
            </a:r>
            <a:r>
              <a:rPr lang="ru-RU" sz="2400" b="1" dirty="0">
                <a:cs typeface="Times New Roman" pitchFamily="18" charset="0"/>
              </a:rPr>
              <a:t> </a:t>
            </a:r>
            <a:r>
              <a:rPr lang="ru-RU" sz="2400" b="1" dirty="0" err="1">
                <a:cs typeface="Times New Roman" pitchFamily="18" charset="0"/>
              </a:rPr>
              <a:t>саласы</a:t>
            </a:r>
            <a:r>
              <a:rPr lang="ru-RU" sz="2400" b="1" dirty="0">
                <a:cs typeface="Times New Roman" pitchFamily="18" charset="0"/>
              </a:rPr>
              <a:t> </a:t>
            </a:r>
            <a:r>
              <a:rPr lang="ru-RU" sz="2400" b="1" dirty="0" err="1">
                <a:cs typeface="Times New Roman" pitchFamily="18" charset="0"/>
              </a:rPr>
              <a:t>ретінде</a:t>
            </a:r>
            <a:r>
              <a:rPr lang="ru-RU" sz="2400" b="1" dirty="0">
                <a:cs typeface="Times New Roman" pitchFamily="18" charset="0"/>
              </a:rPr>
              <a:t> </a:t>
            </a:r>
            <a:r>
              <a:rPr lang="ru-RU" sz="2400" b="1" dirty="0" err="1">
                <a:cs typeface="Times New Roman" pitchFamily="18" charset="0"/>
              </a:rPr>
              <a:t>танып</a:t>
            </a:r>
            <a:r>
              <a:rPr lang="ru-RU" sz="2400" b="1" dirty="0">
                <a:cs typeface="Times New Roman" pitchFamily="18" charset="0"/>
              </a:rPr>
              <a:t>, </a:t>
            </a:r>
            <a:r>
              <a:rPr lang="ru-RU" sz="2400" b="1" dirty="0" err="1">
                <a:cs typeface="Times New Roman" pitchFamily="18" charset="0"/>
              </a:rPr>
              <a:t>алғаш зерттеген</a:t>
            </a:r>
            <a:r>
              <a:rPr lang="ru-RU" sz="2400" b="1" dirty="0">
                <a:cs typeface="Times New Roman" pitchFamily="18" charset="0"/>
              </a:rPr>
              <a:t> </a:t>
            </a:r>
            <a:r>
              <a:rPr lang="ru-RU" sz="2400" b="1" dirty="0" err="1">
                <a:cs typeface="Times New Roman" pitchFamily="18" charset="0"/>
              </a:rPr>
              <a:t>ғалым </a:t>
            </a:r>
            <a:r>
              <a:rPr lang="ru-RU" sz="2400" b="1" dirty="0">
                <a:cs typeface="Times New Roman" pitchFamily="18" charset="0"/>
              </a:rPr>
              <a:t>- М. </a:t>
            </a:r>
            <a:r>
              <a:rPr lang="ru-RU" sz="2400" b="1" dirty="0" err="1">
                <a:cs typeface="Times New Roman" pitchFamily="18" charset="0"/>
              </a:rPr>
              <a:t>Әуезов.</a:t>
            </a:r>
            <a:endParaRPr lang="ru-RU" sz="2400" b="1" dirty="0"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31840" y="260648"/>
            <a:ext cx="5832648" cy="6597352"/>
          </a:xfrm>
        </p:spPr>
        <p:txBody>
          <a:bodyPr>
            <a:normAutofit fontScale="85000" lnSpcReduction="20000"/>
          </a:bodyPr>
          <a:lstStyle/>
          <a:p>
            <a:r>
              <a:rPr lang="kk-KZ" sz="2600" b="1" dirty="0"/>
              <a:t>Байдалы би қазақтың көрнекті қоғам қайраткерлерінің бірі, білікті би, ойшыл ақын, атақты шешен, кезінде Абылай ханның тікелей ақылшысы болған адам. Не бір шиеленіскен ел дауы, жер дауы, жесір дауы - Байдалы алдынан шешім тауып отырған. Абылай хан асқан шешендігіне, ақылды кеңесіне дән риза болып, «сегіз биім, сегіз бидің ішіндегі семіз биім» деп атағанда оның дене бітіміне емес, ақыл-парасатына, шешендік тапқырлығына қарап айтса керек. Өзге билер Байдалы билігіне тоқтаған. Тіптен, Абылай ханның өзі де одан аса алмаған.</a:t>
            </a:r>
          </a:p>
          <a:p>
            <a:r>
              <a:rPr lang="kk-KZ" sz="2600" b="1" dirty="0"/>
              <a:t>Ол қазіргі Қарағанды облысы, Сарысу өзенінің бойында, Жаңаарқа маңында, бұрынғы «Дружба» совхозы (2002 жылдан бастап Байдалы би ауылы) орналасқан жерде туған. Биіміз 1722-1723 жылдары дүниеге келген. Байдалы би Абылай ханның сегіз биінің бірі болып, Хан кеңесіне мүше болып сайланған. Байдалы бидің арғы тегі – Арғын тайпасының Қуандық руынан шыққан.</a:t>
            </a:r>
          </a:p>
          <a:p>
            <a:endParaRPr lang="ru-RU" dirty="0"/>
          </a:p>
        </p:txBody>
      </p:sp>
      <p:pic>
        <p:nvPicPr>
          <p:cNvPr id="4" name="Рисунок 3" descr="lar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88641"/>
            <a:ext cx="3451488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7000"/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50106"/>
          </a:xfrm>
        </p:spPr>
        <p:txBody>
          <a:bodyPr/>
          <a:lstStyle/>
          <a:p>
            <a:r>
              <a:rPr lang="kk-KZ" dirty="0" smtClean="0"/>
              <a:t>Байдалы бидің нақыл сөзі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052736"/>
            <a:ext cx="4608512" cy="5805264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kk-KZ" sz="3800" b="1" dirty="0">
                <a:latin typeface="Times New Roman" pitchFamily="18" charset="0"/>
                <a:cs typeface="Times New Roman" pitchFamily="18" charset="0"/>
              </a:rPr>
              <a:t>Панасы жоқ таудан без,</a:t>
            </a:r>
          </a:p>
          <a:p>
            <a:pPr>
              <a:buNone/>
            </a:pPr>
            <a:r>
              <a:rPr lang="kk-KZ" sz="3800" b="1" dirty="0" smtClean="0">
                <a:latin typeface="Times New Roman" pitchFamily="18" charset="0"/>
                <a:cs typeface="Times New Roman" pitchFamily="18" charset="0"/>
              </a:rPr>
              <a:t>Пайдасы </a:t>
            </a:r>
            <a:r>
              <a:rPr lang="kk-KZ" sz="3800" b="1" dirty="0">
                <a:latin typeface="Times New Roman" pitchFamily="18" charset="0"/>
                <a:cs typeface="Times New Roman" pitchFamily="18" charset="0"/>
              </a:rPr>
              <a:t>жоқ байдан без</a:t>
            </a:r>
          </a:p>
          <a:p>
            <a:pPr>
              <a:buNone/>
            </a:pPr>
            <a:r>
              <a:rPr lang="kk-KZ" sz="3800" b="1" dirty="0">
                <a:latin typeface="Times New Roman" pitchFamily="18" charset="0"/>
                <a:cs typeface="Times New Roman" pitchFamily="18" charset="0"/>
              </a:rPr>
              <a:t>Шөп шықпайтын сайдан без,</a:t>
            </a:r>
          </a:p>
          <a:p>
            <a:pPr>
              <a:buNone/>
            </a:pPr>
            <a:r>
              <a:rPr lang="kk-KZ" sz="3800" b="1" dirty="0">
                <a:latin typeface="Times New Roman" pitchFamily="18" charset="0"/>
                <a:cs typeface="Times New Roman" pitchFamily="18" charset="0"/>
              </a:rPr>
              <a:t>Мағынасыз ойдан без</a:t>
            </a:r>
          </a:p>
          <a:p>
            <a:pPr>
              <a:buNone/>
            </a:pPr>
            <a:r>
              <a:rPr lang="kk-KZ" sz="3800" b="1" dirty="0">
                <a:latin typeface="Times New Roman" pitchFamily="18" charset="0"/>
                <a:cs typeface="Times New Roman" pitchFamily="18" charset="0"/>
              </a:rPr>
              <a:t>Жанжалы көп ойдан без</a:t>
            </a:r>
          </a:p>
          <a:p>
            <a:pPr>
              <a:buNone/>
            </a:pPr>
            <a:r>
              <a:rPr lang="kk-KZ" sz="3800" b="1" dirty="0">
                <a:latin typeface="Times New Roman" pitchFamily="18" charset="0"/>
                <a:cs typeface="Times New Roman" pitchFamily="18" charset="0"/>
              </a:rPr>
              <a:t>Қырсық сөйлеп, теріс баққан,</a:t>
            </a:r>
          </a:p>
          <a:p>
            <a:pPr>
              <a:buNone/>
            </a:pPr>
            <a:r>
              <a:rPr lang="kk-KZ" sz="3800" b="1" dirty="0">
                <a:latin typeface="Times New Roman" pitchFamily="18" charset="0"/>
                <a:cs typeface="Times New Roman" pitchFamily="18" charset="0"/>
              </a:rPr>
              <a:t>бейбақтарға болма кез</a:t>
            </a:r>
          </a:p>
          <a:p>
            <a:pPr>
              <a:buNone/>
            </a:pPr>
            <a:r>
              <a:rPr lang="kk-KZ" sz="3800" b="1" dirty="0">
                <a:latin typeface="Times New Roman" pitchFamily="18" charset="0"/>
                <a:cs typeface="Times New Roman" pitchFamily="18" charset="0"/>
              </a:rPr>
              <a:t>Сөз ұғарлық адамға,</a:t>
            </a:r>
          </a:p>
          <a:p>
            <a:pPr>
              <a:buNone/>
            </a:pPr>
            <a:r>
              <a:rPr lang="kk-KZ" sz="3800" b="1" dirty="0">
                <a:latin typeface="Times New Roman" pitchFamily="18" charset="0"/>
                <a:cs typeface="Times New Roman" pitchFamily="18" charset="0"/>
              </a:rPr>
              <a:t>үйретуге шыдап төз.</a:t>
            </a:r>
          </a:p>
          <a:p>
            <a:pPr>
              <a:buNone/>
            </a:pPr>
            <a:r>
              <a:rPr lang="kk-KZ" sz="3800" b="1" dirty="0">
                <a:latin typeface="Times New Roman" pitchFamily="18" charset="0"/>
                <a:cs typeface="Times New Roman" pitchFamily="18" charset="0"/>
              </a:rPr>
              <a:t>Бұра тартқан бүлдірген,</a:t>
            </a:r>
          </a:p>
          <a:p>
            <a:pPr>
              <a:buNone/>
            </a:pPr>
            <a:r>
              <a:rPr lang="kk-KZ" sz="3800" b="1" dirty="0">
                <a:latin typeface="Times New Roman" pitchFamily="18" charset="0"/>
                <a:cs typeface="Times New Roman" pitchFamily="18" charset="0"/>
              </a:rPr>
              <a:t>ел ішінде кездессе,</a:t>
            </a:r>
          </a:p>
          <a:p>
            <a:pPr>
              <a:buNone/>
            </a:pPr>
            <a:r>
              <a:rPr lang="kk-KZ" sz="3800" b="1" dirty="0">
                <a:latin typeface="Times New Roman" pitchFamily="18" charset="0"/>
                <a:cs typeface="Times New Roman" pitchFamily="18" charset="0"/>
              </a:rPr>
              <a:t>ақсақалдар оларды</a:t>
            </a:r>
          </a:p>
          <a:p>
            <a:pPr>
              <a:buNone/>
            </a:pPr>
            <a:r>
              <a:rPr lang="kk-KZ" sz="3800" b="1" dirty="0">
                <a:latin typeface="Times New Roman" pitchFamily="18" charset="0"/>
                <a:cs typeface="Times New Roman" pitchFamily="18" charset="0"/>
              </a:rPr>
              <a:t>талкылайтын құрған тез.</a:t>
            </a:r>
          </a:p>
          <a:p>
            <a:pPr>
              <a:buNone/>
            </a:pPr>
            <a:r>
              <a:rPr lang="kk-KZ" sz="3800" b="1" dirty="0">
                <a:latin typeface="Times New Roman" pitchFamily="18" charset="0"/>
                <a:cs typeface="Times New Roman" pitchFamily="18" charset="0"/>
              </a:rPr>
              <a:t>Соның бәрін көріп жүр,</a:t>
            </a:r>
          </a:p>
          <a:p>
            <a:pPr>
              <a:buNone/>
            </a:pPr>
            <a:r>
              <a:rPr lang="kk-KZ" sz="3800" b="1" dirty="0">
                <a:latin typeface="Times New Roman" pitchFamily="18" charset="0"/>
                <a:cs typeface="Times New Roman" pitchFamily="18" charset="0"/>
              </a:rPr>
              <a:t>маңдайдағы екі көз.</a:t>
            </a:r>
          </a:p>
          <a:p>
            <a:endParaRPr lang="ru-RU" dirty="0"/>
          </a:p>
        </p:txBody>
      </p:sp>
      <p:pic>
        <p:nvPicPr>
          <p:cNvPr id="4" name="Рисунок 3" descr="phot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1124744"/>
            <a:ext cx="4286250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4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8000"/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Ой ұшқындары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kk-KZ" dirty="0"/>
              <a:t> </a:t>
            </a:r>
            <a:endParaRPr lang="kk-KZ" sz="3800" b="1" dirty="0"/>
          </a:p>
          <a:p>
            <a:r>
              <a:rPr lang="kk-KZ" sz="3800" b="1" dirty="0"/>
              <a:t>Өмірде бір ғана жол бар, ол - ақиқат жолы, басқа жол- </a:t>
            </a:r>
            <a:r>
              <a:rPr lang="kk-KZ" sz="3800" b="1" dirty="0" smtClean="0"/>
              <a:t>бұралаң</a:t>
            </a:r>
          </a:p>
          <a:p>
            <a:pPr>
              <a:buNone/>
            </a:pPr>
            <a:endParaRPr lang="kk-KZ" sz="3800" b="1" dirty="0"/>
          </a:p>
          <a:p>
            <a:r>
              <a:rPr lang="kk-KZ" sz="3800" b="1" dirty="0"/>
              <a:t>Заңға сүйенген қоғам - мықты </a:t>
            </a:r>
            <a:r>
              <a:rPr lang="kk-KZ" sz="3800" b="1" dirty="0" smtClean="0"/>
              <a:t>қоғам</a:t>
            </a:r>
          </a:p>
          <a:p>
            <a:pPr>
              <a:buNone/>
            </a:pPr>
            <a:endParaRPr lang="kk-KZ" sz="3800" b="1" dirty="0"/>
          </a:p>
          <a:p>
            <a:r>
              <a:rPr lang="kk-KZ" sz="3800" b="1" dirty="0"/>
              <a:t>Қоғамды түзеймін десең - алдымен отбасыңды </a:t>
            </a:r>
            <a:r>
              <a:rPr lang="kk-KZ" sz="3800" b="1" dirty="0" smtClean="0"/>
              <a:t>түзе</a:t>
            </a:r>
            <a:r>
              <a:rPr lang="kk-KZ" sz="3800" b="1" dirty="0"/>
              <a:t> </a:t>
            </a:r>
            <a:endParaRPr lang="kk-KZ" sz="3800" b="1" dirty="0" smtClean="0"/>
          </a:p>
          <a:p>
            <a:pPr>
              <a:buNone/>
            </a:pPr>
            <a:endParaRPr lang="kk-KZ" sz="3800" b="1" dirty="0"/>
          </a:p>
          <a:p>
            <a:r>
              <a:rPr lang="kk-KZ" sz="3800" b="1" dirty="0"/>
              <a:t>Билік жүйесі жаңарып тұрмаса - қоғам сүрінуге де </a:t>
            </a:r>
            <a:r>
              <a:rPr lang="kk-KZ" sz="3800" b="1" dirty="0" smtClean="0"/>
              <a:t>бар</a:t>
            </a:r>
            <a:r>
              <a:rPr lang="kk-KZ" sz="3800" b="1" dirty="0"/>
              <a:t> </a:t>
            </a:r>
            <a:endParaRPr lang="kk-KZ" sz="3800" b="1" dirty="0" smtClean="0"/>
          </a:p>
          <a:p>
            <a:pPr>
              <a:buNone/>
            </a:pPr>
            <a:endParaRPr lang="kk-KZ" sz="3800" b="1" dirty="0"/>
          </a:p>
          <a:p>
            <a:r>
              <a:rPr lang="kk-KZ" sz="3800" b="1" dirty="0"/>
              <a:t>Күнәңді көтере алмасаң - кешірім сұрамай-ақ </a:t>
            </a:r>
            <a:r>
              <a:rPr lang="kk-KZ" sz="3800" b="1" dirty="0" smtClean="0"/>
              <a:t>қой</a:t>
            </a:r>
            <a:r>
              <a:rPr lang="kk-KZ" sz="3800" b="1" dirty="0"/>
              <a:t> </a:t>
            </a:r>
            <a:endParaRPr lang="kk-KZ" sz="3800" b="1" dirty="0" smtClean="0"/>
          </a:p>
          <a:p>
            <a:pPr>
              <a:buNone/>
            </a:pPr>
            <a:endParaRPr lang="kk-KZ" sz="3800" b="1" dirty="0"/>
          </a:p>
          <a:p>
            <a:r>
              <a:rPr lang="kk-KZ" sz="3800" b="1" dirty="0"/>
              <a:t>Бастық болсаң – достар көп,орныңнан түссең – бірде-бірі жоқ</a:t>
            </a:r>
          </a:p>
          <a:p>
            <a:pPr>
              <a:buNone/>
            </a:pPr>
            <a:endParaRPr lang="kk-KZ" sz="3800" b="1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1000"/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Байдалы шешен кесенесі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52736"/>
            <a:ext cx="5436096" cy="554461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Ғасырға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жуық жасап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бақилық болған қарттың кесенесі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1820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жылдары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тұрғызылған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Әуелгі кесененің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тек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түптағаны ғана қалыпты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Қалпына келтіру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қорымның қасынан балбал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тасты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тапқан археологтар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түрік қағанатының кезінде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жерленген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сардарларға қойылған белгі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болса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отыр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Түрік дәуірінде Ұлы даланың өн бойына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осындай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ескерткіш-тастар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көп орнатылған.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Байдалы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бидің кесенесін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арнайы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осы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бабалар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қорымына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жерлеген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дейді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ғалымдар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Рисунок 3" descr="097deed4d9fd5d9443402f3bdacbb1a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980728"/>
            <a:ext cx="3810000" cy="285750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kk-KZ" dirty="0" smtClean="0"/>
              <a:t>Мухамедиярова Фариза Канатовна М</a:t>
            </a:r>
            <a:r>
              <a:rPr lang="en-US" dirty="0" smtClean="0"/>
              <a:t>0</a:t>
            </a:r>
            <a:r>
              <a:rPr lang="ru-RU" dirty="0" smtClean="0"/>
              <a:t>30Р</a:t>
            </a:r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326</Words>
  <Application>Microsoft Office PowerPoint</Application>
  <PresentationFormat>Экран (4:3)</PresentationFormat>
  <Paragraphs>40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Шешендік өнер</vt:lpstr>
      <vt:lpstr>Слайд 2</vt:lpstr>
      <vt:lpstr>Слайд 3</vt:lpstr>
      <vt:lpstr>Байдалы бидің нақыл сөзі</vt:lpstr>
      <vt:lpstr>Ой ұшқындары</vt:lpstr>
      <vt:lpstr>Байдалы шешен кесенесі</vt:lpstr>
      <vt:lpstr>Слайд 7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12</dc:creator>
  <cp:lastModifiedBy>12</cp:lastModifiedBy>
  <cp:revision>7</cp:revision>
  <dcterms:created xsi:type="dcterms:W3CDTF">2013-11-06T12:00:39Z</dcterms:created>
  <dcterms:modified xsi:type="dcterms:W3CDTF">2013-11-06T13:09:21Z</dcterms:modified>
</cp:coreProperties>
</file>